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9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EFE66CB-A939-4235-9A9E-35BFB1AEA2D4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E46A5F6-287E-4DFF-B03B-8096F180F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FE66CB-A939-4235-9A9E-35BFB1AEA2D4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46A5F6-287E-4DFF-B03B-8096F180F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FE66CB-A939-4235-9A9E-35BFB1AEA2D4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46A5F6-287E-4DFF-B03B-8096F180F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FE66CB-A939-4235-9A9E-35BFB1AEA2D4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46A5F6-287E-4DFF-B03B-8096F180FA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FE66CB-A939-4235-9A9E-35BFB1AEA2D4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46A5F6-287E-4DFF-B03B-8096F180FA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FE66CB-A939-4235-9A9E-35BFB1AEA2D4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46A5F6-287E-4DFF-B03B-8096F180FA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FE66CB-A939-4235-9A9E-35BFB1AEA2D4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46A5F6-287E-4DFF-B03B-8096F180F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FE66CB-A939-4235-9A9E-35BFB1AEA2D4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46A5F6-287E-4DFF-B03B-8096F180FA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FE66CB-A939-4235-9A9E-35BFB1AEA2D4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46A5F6-287E-4DFF-B03B-8096F180F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EFE66CB-A939-4235-9A9E-35BFB1AEA2D4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46A5F6-287E-4DFF-B03B-8096F180F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EFE66CB-A939-4235-9A9E-35BFB1AEA2D4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E46A5F6-287E-4DFF-B03B-8096F180FA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EFE66CB-A939-4235-9A9E-35BFB1AEA2D4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E46A5F6-287E-4DFF-B03B-8096F180F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Section 0.3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“Before Calculus”:  Families of Functions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Calculus,10/E</a:t>
            </a:r>
            <a:r>
              <a:rPr lang="en-US" dirty="0" smtClean="0"/>
              <a:t> by Howard Anton, </a:t>
            </a:r>
            <a:r>
              <a:rPr lang="en-US" dirty="0" err="1" smtClean="0"/>
              <a:t>Irl</a:t>
            </a:r>
            <a:r>
              <a:rPr lang="en-US" dirty="0" smtClean="0"/>
              <a:t> </a:t>
            </a:r>
            <a:r>
              <a:rPr lang="en-US" dirty="0" err="1" smtClean="0"/>
              <a:t>Bivens</a:t>
            </a:r>
            <a:r>
              <a:rPr lang="en-US" dirty="0" smtClean="0"/>
              <a:t>, and Stephen Davis</a:t>
            </a:r>
            <a:br>
              <a:rPr lang="en-US" dirty="0" smtClean="0"/>
            </a:br>
            <a:r>
              <a:rPr lang="en-US" dirty="0" smtClean="0"/>
              <a:t>Copyright © 2009 by John Wiley &amp; Sons, Inc.  All rights reserved.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graphics are attributed to: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There are two examples of families of lines on page 27 and more difficult families on pgs 29-31.  </a:t>
            </a:r>
          </a:p>
          <a:p>
            <a:r>
              <a:rPr lang="en-US" sz="2000" dirty="0" smtClean="0"/>
              <a:t>In e</a:t>
            </a:r>
            <a:r>
              <a:rPr lang="en-US" sz="2000" dirty="0" smtClean="0"/>
              <a:t>xample 0.3.2 </a:t>
            </a:r>
            <a:r>
              <a:rPr lang="en-US" sz="2000" dirty="0" smtClean="0"/>
              <a:t>(a) on pg 27, the linear equations for the graphs all have the same y-int. and different slopes.</a:t>
            </a:r>
          </a:p>
          <a:p>
            <a:r>
              <a:rPr lang="en-US" sz="2000" dirty="0" smtClean="0"/>
              <a:t>In </a:t>
            </a:r>
            <a:r>
              <a:rPr lang="en-US" sz="2000" dirty="0" smtClean="0"/>
              <a:t>example 0.3.2 (b</a:t>
            </a:r>
            <a:r>
              <a:rPr lang="en-US" sz="2000" dirty="0" smtClean="0"/>
              <a:t>), they all have the same slope and different y-intercepts.</a:t>
            </a:r>
          </a:p>
          <a:p>
            <a:r>
              <a:rPr lang="en-US" sz="2000" dirty="0" smtClean="0"/>
              <a:t>Below, they all have even exponents on the left and odd exponents on the right.</a:t>
            </a:r>
          </a:p>
          <a:p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Examples of Families</a:t>
            </a:r>
            <a:endParaRPr lang="en-US" u="sng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974" y="4134074"/>
            <a:ext cx="5410200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 function that can be expressed as a ratio of two polynomials is called a rational function.</a:t>
            </a:r>
          </a:p>
          <a:p>
            <a:r>
              <a:rPr lang="en-US" dirty="0" smtClean="0"/>
              <a:t>You may or may not remember the rules for vertical and horizontal asymptotes and holes.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Where the denominator of your rational function equals zero, there is either a hole or a vertical asymptote.</a:t>
            </a:r>
          </a:p>
          <a:p>
            <a:pPr lvl="2"/>
            <a:r>
              <a:rPr lang="en-US" dirty="0" smtClean="0"/>
              <a:t>If the </a:t>
            </a:r>
            <a:r>
              <a:rPr lang="en-US" dirty="0" smtClean="0">
                <a:solidFill>
                  <a:srgbClr val="7030A0"/>
                </a:solidFill>
              </a:rPr>
              <a:t>factor </a:t>
            </a:r>
            <a:r>
              <a:rPr lang="en-US" dirty="0" smtClean="0">
                <a:solidFill>
                  <a:srgbClr val="7030A0"/>
                </a:solidFill>
              </a:rPr>
              <a:t>giving you a certain result cancels </a:t>
            </a:r>
            <a:r>
              <a:rPr lang="en-US" dirty="0" smtClean="0"/>
              <a:t>when simplifying, then you </a:t>
            </a:r>
            <a:r>
              <a:rPr lang="en-US" dirty="0" smtClean="0"/>
              <a:t>have a </a:t>
            </a:r>
            <a:r>
              <a:rPr lang="en-US" dirty="0" smtClean="0">
                <a:solidFill>
                  <a:srgbClr val="7030A0"/>
                </a:solidFill>
              </a:rPr>
              <a:t>hole</a:t>
            </a:r>
            <a:r>
              <a:rPr lang="en-US" dirty="0" smtClean="0"/>
              <a:t> in the graph at that value of x.</a:t>
            </a:r>
          </a:p>
          <a:p>
            <a:pPr lvl="2"/>
            <a:r>
              <a:rPr lang="en-US" dirty="0" smtClean="0"/>
              <a:t>If the factor does </a:t>
            </a:r>
            <a:r>
              <a:rPr lang="en-US" dirty="0" smtClean="0">
                <a:solidFill>
                  <a:srgbClr val="7030A0"/>
                </a:solidFill>
              </a:rPr>
              <a:t>not cancel</a:t>
            </a:r>
            <a:r>
              <a:rPr lang="en-US" dirty="0" smtClean="0"/>
              <a:t>, then there is a </a:t>
            </a:r>
            <a:r>
              <a:rPr lang="en-US" dirty="0" smtClean="0">
                <a:solidFill>
                  <a:srgbClr val="7030A0"/>
                </a:solidFill>
              </a:rPr>
              <a:t>vertical asymptote</a:t>
            </a:r>
            <a:r>
              <a:rPr lang="en-US" dirty="0" smtClean="0"/>
              <a:t> at that value of x.	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Rational functions</a:t>
            </a:r>
            <a:endParaRPr lang="en-US" u="sn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626291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Horizontal asymptote rules </a:t>
            </a:r>
            <a:r>
              <a:rPr lang="en-US" dirty="0" smtClean="0"/>
              <a:t>(I have a handout of these rules if you do not have one from last year</a:t>
            </a:r>
            <a:r>
              <a:rPr lang="en-US" dirty="0" smtClean="0">
                <a:sym typeface="Wingdings" pitchFamily="2" charset="2"/>
              </a:rPr>
              <a:t>)</a:t>
            </a:r>
            <a:r>
              <a:rPr lang="en-US" dirty="0" smtClean="0"/>
              <a:t>:</a:t>
            </a:r>
            <a:endParaRPr lang="en-US" dirty="0" smtClean="0"/>
          </a:p>
          <a:p>
            <a:pPr marL="1088136" lvl="2" indent="-457200">
              <a:buFont typeface="+mj-lt"/>
              <a:buAutoNum type="arabicPeriod"/>
            </a:pPr>
            <a:r>
              <a:rPr lang="en-US" dirty="0" smtClean="0"/>
              <a:t>When the </a:t>
            </a:r>
            <a:r>
              <a:rPr lang="en-US" dirty="0" smtClean="0">
                <a:solidFill>
                  <a:srgbClr val="FF0000"/>
                </a:solidFill>
              </a:rPr>
              <a:t>degree of the numerator &lt; the degree of the denominator</a:t>
            </a:r>
            <a:r>
              <a:rPr lang="en-US" dirty="0" smtClean="0"/>
              <a:t>, there is a horizontal asymptote at </a:t>
            </a:r>
            <a:r>
              <a:rPr lang="en-US" dirty="0" smtClean="0">
                <a:solidFill>
                  <a:srgbClr val="FF0000"/>
                </a:solidFill>
              </a:rPr>
              <a:t>y=0</a:t>
            </a:r>
            <a:r>
              <a:rPr lang="en-US" dirty="0" smtClean="0"/>
              <a:t>.</a:t>
            </a:r>
          </a:p>
          <a:p>
            <a:pPr marL="1088136" lvl="2" indent="-457200">
              <a:buFont typeface="+mj-lt"/>
              <a:buAutoNum type="arabicPeriod"/>
            </a:pPr>
            <a:r>
              <a:rPr lang="en-US" dirty="0" smtClean="0"/>
              <a:t>When the </a:t>
            </a:r>
            <a:r>
              <a:rPr lang="en-US" dirty="0" smtClean="0">
                <a:solidFill>
                  <a:srgbClr val="FF0000"/>
                </a:solidFill>
              </a:rPr>
              <a:t>degree of the numerator = the degree of the denominator</a:t>
            </a:r>
            <a:r>
              <a:rPr lang="en-US" dirty="0" smtClean="0"/>
              <a:t>, there is a horizontal asymptote at</a:t>
            </a:r>
            <a:r>
              <a:rPr lang="en-US" dirty="0" smtClean="0">
                <a:solidFill>
                  <a:srgbClr val="FF0000"/>
                </a:solidFill>
              </a:rPr>
              <a:t> y = the ratio of the leading coefficients of the numerator and denominator</a:t>
            </a:r>
            <a:r>
              <a:rPr lang="en-US" dirty="0" smtClean="0"/>
              <a:t>.</a:t>
            </a:r>
          </a:p>
          <a:p>
            <a:pPr marL="1088136" lvl="2" indent="-457200">
              <a:buFont typeface="+mj-lt"/>
              <a:buAutoNum type="arabicPeriod"/>
            </a:pPr>
            <a:endParaRPr lang="en-US" dirty="0" smtClean="0"/>
          </a:p>
          <a:p>
            <a:pPr marL="1088136" lvl="2" indent="-457200">
              <a:buFont typeface="+mj-lt"/>
              <a:buAutoNum type="arabicPeriod"/>
            </a:pPr>
            <a:endParaRPr lang="en-US" dirty="0" smtClean="0"/>
          </a:p>
          <a:p>
            <a:pPr marL="1088136" lvl="2" indent="-457200">
              <a:buFont typeface="+mj-lt"/>
              <a:buAutoNum type="arabicPeriod"/>
            </a:pPr>
            <a:endParaRPr lang="en-US" dirty="0" smtClean="0"/>
          </a:p>
          <a:p>
            <a:pPr marL="1088136" lvl="2" indent="-457200">
              <a:buFont typeface="+mj-lt"/>
              <a:buAutoNum type="arabicPeriod"/>
            </a:pPr>
            <a:r>
              <a:rPr lang="en-US" dirty="0" smtClean="0"/>
              <a:t>When the </a:t>
            </a:r>
            <a:r>
              <a:rPr lang="en-US" dirty="0" smtClean="0">
                <a:solidFill>
                  <a:srgbClr val="FF0000"/>
                </a:solidFill>
              </a:rPr>
              <a:t>degree of the numerator &gt; the degree of the denominator</a:t>
            </a:r>
            <a:r>
              <a:rPr lang="en-US" dirty="0" smtClean="0"/>
              <a:t>, there is </a:t>
            </a:r>
            <a:r>
              <a:rPr lang="en-US" dirty="0" smtClean="0">
                <a:solidFill>
                  <a:srgbClr val="FF0000"/>
                </a:solidFill>
              </a:rPr>
              <a:t>no horizontal asymptote</a:t>
            </a:r>
            <a:r>
              <a:rPr lang="en-US" dirty="0" smtClean="0"/>
              <a:t>.</a:t>
            </a:r>
          </a:p>
          <a:p>
            <a:pPr lvl="2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026" y="3124200"/>
            <a:ext cx="3505200" cy="145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236309"/>
            <a:ext cx="1524000" cy="1621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are probably more accustomed to seeing them in these forms:</a:t>
            </a:r>
          </a:p>
          <a:p>
            <a:pPr lvl="1"/>
            <a:r>
              <a:rPr lang="en-US" dirty="0" smtClean="0"/>
              <a:t>y = </a:t>
            </a:r>
            <a:r>
              <a:rPr lang="en-US" dirty="0" err="1" smtClean="0"/>
              <a:t>asinb</a:t>
            </a:r>
            <a:r>
              <a:rPr lang="en-US" dirty="0" smtClean="0"/>
              <a:t>(x-h)+k and y = </a:t>
            </a:r>
            <a:r>
              <a:rPr lang="en-US" dirty="0" err="1" smtClean="0"/>
              <a:t>acosb</a:t>
            </a:r>
            <a:r>
              <a:rPr lang="en-US" dirty="0" smtClean="0"/>
              <a:t>(x-h)+k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It is OK to continue using those forms, just be aware that this book does not factor out the B.  </a:t>
            </a:r>
            <a:r>
              <a:rPr lang="en-US" dirty="0" smtClean="0">
                <a:solidFill>
                  <a:srgbClr val="FF0000"/>
                </a:solidFill>
              </a:rPr>
              <a:t>To make the horizontal shift (h) accurate, you must first factor</a:t>
            </a:r>
            <a:r>
              <a:rPr lang="en-US" dirty="0" smtClean="0"/>
              <a:t>.</a:t>
            </a:r>
          </a:p>
          <a:p>
            <a:r>
              <a:rPr lang="en-US" dirty="0" smtClean="0"/>
              <a:t>Look at figure 0.3.13 on pg 33 for a few examples.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The Families y = </a:t>
            </a:r>
            <a:r>
              <a:rPr lang="en-US" u="sng" dirty="0" err="1" smtClean="0"/>
              <a:t>Asin</a:t>
            </a:r>
            <a:r>
              <a:rPr lang="en-US" u="sng" dirty="0" smtClean="0"/>
              <a:t>(</a:t>
            </a:r>
            <a:r>
              <a:rPr lang="en-US" u="sng" dirty="0" err="1" smtClean="0"/>
              <a:t>Bx</a:t>
            </a:r>
            <a:r>
              <a:rPr lang="en-US" u="sng" dirty="0" smtClean="0"/>
              <a:t> – C) and y = </a:t>
            </a:r>
            <a:r>
              <a:rPr lang="en-US" u="sng" dirty="0" err="1" smtClean="0"/>
              <a:t>Acos</a:t>
            </a:r>
            <a:r>
              <a:rPr lang="en-US" u="sng" dirty="0" smtClean="0"/>
              <a:t>(</a:t>
            </a:r>
            <a:r>
              <a:rPr lang="en-US" u="sng" dirty="0" err="1" smtClean="0"/>
              <a:t>Bx</a:t>
            </a:r>
            <a:r>
              <a:rPr lang="en-US" u="sng" dirty="0" smtClean="0"/>
              <a:t> – C)</a:t>
            </a:r>
            <a:endParaRPr lang="en-US" u="sn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= a = </a:t>
            </a:r>
            <a:r>
              <a:rPr lang="en-US" dirty="0" smtClean="0">
                <a:solidFill>
                  <a:srgbClr val="FF0000"/>
                </a:solidFill>
              </a:rPr>
              <a:t>amplitude, which is half of the vertical distance between the highest (maximum) and lowest (minimum) points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(2Π)/B = </a:t>
            </a:r>
            <a:r>
              <a:rPr lang="en-US" dirty="0" smtClean="0">
                <a:solidFill>
                  <a:srgbClr val="FF0000"/>
                </a:solidFill>
              </a:rPr>
              <a:t>(2Π)/b = period</a:t>
            </a:r>
            <a:r>
              <a:rPr lang="en-US" dirty="0" smtClean="0"/>
              <a:t>, which is the horizontal length of one cycle in your sine or cosine curve.</a:t>
            </a:r>
          </a:p>
          <a:p>
            <a:r>
              <a:rPr lang="en-US" dirty="0" smtClean="0"/>
              <a:t>Frequency is the reciprocal of the period and it tells you how frequently a graph repeats the same values.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Amplitude, period, and frequency</a:t>
            </a:r>
            <a:endParaRPr lang="en-US" u="sn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can write either a sine or cosine equation for this curve.  They will share the same amplitude (a=1), period(2</a:t>
            </a:r>
            <a:r>
              <a:rPr lang="el-GR" dirty="0" smtClean="0"/>
              <a:t>Π</a:t>
            </a:r>
            <a:r>
              <a:rPr lang="en-US" dirty="0" smtClean="0"/>
              <a:t>, so b=1), and vertical shift (up 1=k).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y=1sin1(x) + 1=</a:t>
            </a:r>
            <a:r>
              <a:rPr lang="en-US" dirty="0" err="1" smtClean="0"/>
              <a:t>sinx</a:t>
            </a:r>
            <a:r>
              <a:rPr lang="en-US" dirty="0" smtClean="0"/>
              <a:t> +1</a:t>
            </a:r>
          </a:p>
          <a:p>
            <a:r>
              <a:rPr lang="en-US" dirty="0" smtClean="0"/>
              <a:t>or y =1cos1(x-(</a:t>
            </a:r>
            <a:r>
              <a:rPr lang="el-GR" dirty="0" smtClean="0"/>
              <a:t>Π</a:t>
            </a:r>
            <a:r>
              <a:rPr lang="en-US" dirty="0" smtClean="0"/>
              <a:t>/2))+1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Cosine has a different horizontal shift which is determined by the maximum </a:t>
            </a:r>
            <a:r>
              <a:rPr lang="en-US" dirty="0" smtClean="0"/>
              <a:t>point (</a:t>
            </a:r>
            <a:r>
              <a:rPr lang="en-US" dirty="0" smtClean="0"/>
              <a:t>or by the minimum point if a is negative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Sine and Cosine Example</a:t>
            </a:r>
            <a:endParaRPr lang="en-US" u="sng" dirty="0"/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2667000"/>
            <a:ext cx="2895600" cy="210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1050</TotalTime>
  <Words>547</Words>
  <Application>Microsoft Office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Section 0.3</vt:lpstr>
      <vt:lpstr>All graphics are attributed to:</vt:lpstr>
      <vt:lpstr>Examples of Families</vt:lpstr>
      <vt:lpstr>Rational functions</vt:lpstr>
      <vt:lpstr> </vt:lpstr>
      <vt:lpstr>The Families y = Asin(Bx – C) and y = Acos(Bx – C)</vt:lpstr>
      <vt:lpstr>Amplitude, period, and frequency</vt:lpstr>
      <vt:lpstr>Sine and Cosine Example</vt:lpstr>
    </vt:vector>
  </TitlesOfParts>
  <Company>mvusd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0.3</dc:title>
  <dc:creator>Lewis, Deborah</dc:creator>
  <cp:lastModifiedBy>Lewis, Deborah</cp:lastModifiedBy>
  <cp:revision>55</cp:revision>
  <dcterms:created xsi:type="dcterms:W3CDTF">2013-08-12T22:18:57Z</dcterms:created>
  <dcterms:modified xsi:type="dcterms:W3CDTF">2014-06-26T17:13:31Z</dcterms:modified>
</cp:coreProperties>
</file>